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8" r:id="rId6"/>
    <p:sldId id="258" r:id="rId7"/>
    <p:sldId id="262" r:id="rId8"/>
    <p:sldId id="266" r:id="rId9"/>
    <p:sldId id="263" r:id="rId10"/>
    <p:sldId id="264" r:id="rId11"/>
    <p:sldId id="259" r:id="rId12"/>
    <p:sldId id="267" r:id="rId13"/>
    <p:sldId id="265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CB30D6-B299-4A6F-81C2-2720BE30CE85}" v="8" dt="2025-10-05T18:04:05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8" autoAdjust="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Craig" userId="2b63b0c6-5754-4270-ae48-2acbd929a033" providerId="ADAL" clId="{8639B297-8DE2-4326-975A-3EE28F3B1728}"/>
    <pc:docChg chg="undo custSel modSld sldOrd">
      <pc:chgData name="Jamie Craig" userId="2b63b0c6-5754-4270-ae48-2acbd929a033" providerId="ADAL" clId="{8639B297-8DE2-4326-975A-3EE28F3B1728}" dt="2025-10-05T18:15:34.203" v="314"/>
      <pc:docMkLst>
        <pc:docMk/>
      </pc:docMkLst>
      <pc:sldChg chg="ord">
        <pc:chgData name="Jamie Craig" userId="2b63b0c6-5754-4270-ae48-2acbd929a033" providerId="ADAL" clId="{8639B297-8DE2-4326-975A-3EE28F3B1728}" dt="2025-10-05T18:15:34.203" v="314"/>
        <pc:sldMkLst>
          <pc:docMk/>
          <pc:sldMk cId="4209322005" sldId="259"/>
        </pc:sldMkLst>
      </pc:sldChg>
      <pc:sldChg chg="modSp mod">
        <pc:chgData name="Jamie Craig" userId="2b63b0c6-5754-4270-ae48-2acbd929a033" providerId="ADAL" clId="{8639B297-8DE2-4326-975A-3EE28F3B1728}" dt="2025-10-05T18:12:12.593" v="283" actId="207"/>
        <pc:sldMkLst>
          <pc:docMk/>
          <pc:sldMk cId="3501347425" sldId="260"/>
        </pc:sldMkLst>
        <pc:spChg chg="mod">
          <ac:chgData name="Jamie Craig" userId="2b63b0c6-5754-4270-ae48-2acbd929a033" providerId="ADAL" clId="{8639B297-8DE2-4326-975A-3EE28F3B1728}" dt="2025-10-05T18:12:12.593" v="283" actId="207"/>
          <ac:spMkLst>
            <pc:docMk/>
            <pc:sldMk cId="3501347425" sldId="260"/>
            <ac:spMk id="3" creationId="{A9CB511D-EA45-4336-847C-1252667143B5}"/>
          </ac:spMkLst>
        </pc:spChg>
      </pc:sldChg>
      <pc:sldChg chg="addSp delSp modSp mod">
        <pc:chgData name="Jamie Craig" userId="2b63b0c6-5754-4270-ae48-2acbd929a033" providerId="ADAL" clId="{8639B297-8DE2-4326-975A-3EE28F3B1728}" dt="2025-10-05T18:04:14.248" v="183" actId="20577"/>
        <pc:sldMkLst>
          <pc:docMk/>
          <pc:sldMk cId="1204491169" sldId="266"/>
        </pc:sldMkLst>
        <pc:spChg chg="add del mod">
          <ac:chgData name="Jamie Craig" userId="2b63b0c6-5754-4270-ae48-2acbd929a033" providerId="ADAL" clId="{8639B297-8DE2-4326-975A-3EE28F3B1728}" dt="2025-10-05T18:01:55.550" v="35" actId="478"/>
          <ac:spMkLst>
            <pc:docMk/>
            <pc:sldMk cId="1204491169" sldId="266"/>
            <ac:spMk id="5" creationId="{15188842-57C5-7A8A-3D92-C98F661D16AA}"/>
          </ac:spMkLst>
        </pc:spChg>
        <pc:graphicFrameChg chg="mod modGraphic">
          <ac:chgData name="Jamie Craig" userId="2b63b0c6-5754-4270-ae48-2acbd929a033" providerId="ADAL" clId="{8639B297-8DE2-4326-975A-3EE28F3B1728}" dt="2025-10-05T18:04:14.248" v="183" actId="20577"/>
          <ac:graphicFrameMkLst>
            <pc:docMk/>
            <pc:sldMk cId="1204491169" sldId="266"/>
            <ac:graphicFrameMk id="6" creationId="{7897E77B-9DE3-EECE-8AB7-178026138A27}"/>
          </ac:graphicFrameMkLst>
        </pc:graphicFrameChg>
        <pc:picChg chg="add del">
          <ac:chgData name="Jamie Craig" userId="2b63b0c6-5754-4270-ae48-2acbd929a033" providerId="ADAL" clId="{8639B297-8DE2-4326-975A-3EE28F3B1728}" dt="2025-10-05T18:01:35.345" v="32" actId="478"/>
          <ac:picMkLst>
            <pc:docMk/>
            <pc:sldMk cId="1204491169" sldId="266"/>
            <ac:picMk id="4" creationId="{A4A792F7-0F82-CCAC-D0B7-6E93D8258DD1}"/>
          </ac:picMkLst>
        </pc:picChg>
      </pc:sldChg>
      <pc:sldChg chg="modSp mod">
        <pc:chgData name="Jamie Craig" userId="2b63b0c6-5754-4270-ae48-2acbd929a033" providerId="ADAL" clId="{8639B297-8DE2-4326-975A-3EE28F3B1728}" dt="2025-10-05T18:13:18.672" v="312" actId="20577"/>
        <pc:sldMkLst>
          <pc:docMk/>
          <pc:sldMk cId="3367106056" sldId="267"/>
        </pc:sldMkLst>
        <pc:spChg chg="mod">
          <ac:chgData name="Jamie Craig" userId="2b63b0c6-5754-4270-ae48-2acbd929a033" providerId="ADAL" clId="{8639B297-8DE2-4326-975A-3EE28F3B1728}" dt="2025-10-05T18:06:19.622" v="227" actId="5793"/>
          <ac:spMkLst>
            <pc:docMk/>
            <pc:sldMk cId="3367106056" sldId="267"/>
            <ac:spMk id="2" creationId="{2CBEEBDF-054C-B515-CFFD-CD6F0355BBCC}"/>
          </ac:spMkLst>
        </pc:spChg>
        <pc:spChg chg="mod">
          <ac:chgData name="Jamie Craig" userId="2b63b0c6-5754-4270-ae48-2acbd929a033" providerId="ADAL" clId="{8639B297-8DE2-4326-975A-3EE28F3B1728}" dt="2025-10-05T18:13:18.672" v="312" actId="20577"/>
          <ac:spMkLst>
            <pc:docMk/>
            <pc:sldMk cId="3367106056" sldId="267"/>
            <ac:spMk id="3" creationId="{489B925B-F42C-DB7F-B7E2-48CC14B0BB45}"/>
          </ac:spMkLst>
        </pc:spChg>
      </pc:sldChg>
      <pc:sldChg chg="addSp delSp modSp mod">
        <pc:chgData name="Jamie Craig" userId="2b63b0c6-5754-4270-ae48-2acbd929a033" providerId="ADAL" clId="{8639B297-8DE2-4326-975A-3EE28F3B1728}" dt="2025-10-05T18:00:56.564" v="30" actId="14100"/>
        <pc:sldMkLst>
          <pc:docMk/>
          <pc:sldMk cId="2839388221" sldId="268"/>
        </pc:sldMkLst>
        <pc:spChg chg="add mod">
          <ac:chgData name="Jamie Craig" userId="2b63b0c6-5754-4270-ae48-2acbd929a033" providerId="ADAL" clId="{8639B297-8DE2-4326-975A-3EE28F3B1728}" dt="2025-10-05T17:55:06.978" v="9" actId="14100"/>
          <ac:spMkLst>
            <pc:docMk/>
            <pc:sldMk cId="2839388221" sldId="268"/>
            <ac:spMk id="3" creationId="{ECFA4176-A4AD-6AD5-3B40-A9751C91E528}"/>
          </ac:spMkLst>
        </pc:spChg>
        <pc:spChg chg="add mod">
          <ac:chgData name="Jamie Craig" userId="2b63b0c6-5754-4270-ae48-2acbd929a033" providerId="ADAL" clId="{8639B297-8DE2-4326-975A-3EE28F3B1728}" dt="2025-10-05T17:56:02.248" v="12" actId="207"/>
          <ac:spMkLst>
            <pc:docMk/>
            <pc:sldMk cId="2839388221" sldId="268"/>
            <ac:spMk id="4" creationId="{24F0FB7C-E3DD-92B1-A938-766CD6A8EDB9}"/>
          </ac:spMkLst>
        </pc:spChg>
        <pc:spChg chg="add mod">
          <ac:chgData name="Jamie Craig" userId="2b63b0c6-5754-4270-ae48-2acbd929a033" providerId="ADAL" clId="{8639B297-8DE2-4326-975A-3EE28F3B1728}" dt="2025-10-05T18:00:56.564" v="30" actId="14100"/>
          <ac:spMkLst>
            <pc:docMk/>
            <pc:sldMk cId="2839388221" sldId="268"/>
            <ac:spMk id="5" creationId="{768EC833-D45B-C8A9-7659-8A11AD51F4A0}"/>
          </ac:spMkLst>
        </pc:spChg>
        <pc:picChg chg="del mod">
          <ac:chgData name="Jamie Craig" userId="2b63b0c6-5754-4270-ae48-2acbd929a033" providerId="ADAL" clId="{8639B297-8DE2-4326-975A-3EE28F3B1728}" dt="2025-10-05T17:54:40.192" v="2" actId="478"/>
          <ac:picMkLst>
            <pc:docMk/>
            <pc:sldMk cId="2839388221" sldId="268"/>
            <ac:picMk id="17" creationId="{9BD4B874-312B-FE93-FC11-B79A551F226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Wetlands Delineation is complete.  All streams will be bridged and expected wetland impacts are within norms per Wetland Studies and Solutions, LLC.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Natural Heritage analysis is complete.  No expected impacts to species are anticipated.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Cultural Resources assessment is complete.  No impacts were identified on site.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A77BD768-09D6-4BE5-8FA4-A9C8DF72A43E}">
      <dgm:prSet phldrT="[Text]"/>
      <dgm:spPr/>
      <dgm:t>
        <a:bodyPr/>
        <a:lstStyle/>
        <a:p>
          <a:r>
            <a:rPr lang="en-US" dirty="0"/>
            <a:t>EPA Phase 1 completed, no issues identified, or remediation recommended.</a:t>
          </a:r>
        </a:p>
      </dgm:t>
    </dgm:pt>
    <dgm:pt modelId="{F0883630-2DDB-4BCF-A2AC-D103C0A51A70}" type="parTrans" cxnId="{C505198E-E71F-47BD-9D0A-593A32EE37EC}">
      <dgm:prSet/>
      <dgm:spPr/>
      <dgm:t>
        <a:bodyPr/>
        <a:lstStyle/>
        <a:p>
          <a:endParaRPr lang="en-US"/>
        </a:p>
      </dgm:t>
    </dgm:pt>
    <dgm:pt modelId="{5F0A8060-4640-487E-A668-F060A5997F88}" type="sibTrans" cxnId="{C505198E-E71F-47BD-9D0A-593A32EE37EC}">
      <dgm:prSet/>
      <dgm:spPr/>
      <dgm:t>
        <a:bodyPr/>
        <a:lstStyle/>
        <a:p>
          <a:endParaRPr lang="en-US"/>
        </a:p>
      </dgm:t>
    </dgm:pt>
    <dgm:pt modelId="{662FA5F5-E838-474A-B6D2-E2B2843D570A}">
      <dgm:prSet phldrT="[Text]"/>
      <dgm:spPr/>
      <dgm:t>
        <a:bodyPr/>
        <a:lstStyle/>
        <a:p>
          <a:r>
            <a:rPr lang="en-US" dirty="0"/>
            <a:t>Power Assessment and delivery study coordinated between MEC, Truss Energy, and Axial Energy Engineering (a subcontractor to Dominion Power) – response due late Spring 2026</a:t>
          </a:r>
        </a:p>
      </dgm:t>
    </dgm:pt>
    <dgm:pt modelId="{5FFC42A0-BC79-4170-9BD5-9BD647A0A9CC}" type="parTrans" cxnId="{4302771D-1951-4DF4-B03F-C6B50723C39E}">
      <dgm:prSet/>
      <dgm:spPr/>
      <dgm:t>
        <a:bodyPr/>
        <a:lstStyle/>
        <a:p>
          <a:endParaRPr lang="en-US"/>
        </a:p>
      </dgm:t>
    </dgm:pt>
    <dgm:pt modelId="{B439DD33-C206-49DE-8903-EA869BD1C312}" type="sibTrans" cxnId="{4302771D-1951-4DF4-B03F-C6B50723C39E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5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5"/>
      <dgm:spPr/>
    </dgm:pt>
    <dgm:pt modelId="{429CABD1-4116-474B-81BF-735E2CA9DD00}" type="pres">
      <dgm:prSet presAssocID="{7E5AA53B-3EEE-4DE4-BB81-9044890C2946}" presName="dstNode" presStyleLbl="node1" presStyleIdx="0" presStyleCnt="5"/>
      <dgm:spPr/>
    </dgm:pt>
    <dgm:pt modelId="{58319267-C71E-43C9-94E1-827D0616C7A7}" type="pres">
      <dgm:prSet presAssocID="{6750AC01-D39D-4F3A-9DC8-2A211EE986A2}" presName="text_1" presStyleLbl="node1" presStyleIdx="0" presStyleCnt="5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5"/>
      <dgm:spPr/>
    </dgm:pt>
    <dgm:pt modelId="{95DE6538-27BD-44AF-A1A8-CA8F6B10FDD2}" type="pres">
      <dgm:prSet presAssocID="{0BEF68B8-1228-47BB-83B5-7B9CD1E3F84E}" presName="text_2" presStyleLbl="node1" presStyleIdx="1" presStyleCnt="5" custLinFactNeighborY="-6414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5"/>
      <dgm:spPr/>
    </dgm:pt>
    <dgm:pt modelId="{E131CE4A-9776-44F4-BC03-867682E21374}" type="pres">
      <dgm:prSet presAssocID="{5605D28D-2CE6-4513-8566-952984E21E14}" presName="text_3" presStyleLbl="node1" presStyleIdx="2" presStyleCnt="5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5"/>
      <dgm:spPr/>
    </dgm:pt>
    <dgm:pt modelId="{9CCE2E75-0B17-45A6-9EE0-B6EE043895E6}" type="pres">
      <dgm:prSet presAssocID="{A77BD768-09D6-4BE5-8FA4-A9C8DF72A43E}" presName="text_4" presStyleLbl="node1" presStyleIdx="3" presStyleCnt="5">
        <dgm:presLayoutVars>
          <dgm:bulletEnabled val="1"/>
        </dgm:presLayoutVars>
      </dgm:prSet>
      <dgm:spPr/>
    </dgm:pt>
    <dgm:pt modelId="{AE9F9897-2051-4546-925B-37E26680543E}" type="pres">
      <dgm:prSet presAssocID="{A77BD768-09D6-4BE5-8FA4-A9C8DF72A43E}" presName="accent_4" presStyleCnt="0"/>
      <dgm:spPr/>
    </dgm:pt>
    <dgm:pt modelId="{F5308FBB-7453-48C4-8F9D-FB5A5F876E27}" type="pres">
      <dgm:prSet presAssocID="{A77BD768-09D6-4BE5-8FA4-A9C8DF72A43E}" presName="accentRepeatNode" presStyleLbl="solidFgAcc1" presStyleIdx="3" presStyleCnt="5"/>
      <dgm:spPr/>
    </dgm:pt>
    <dgm:pt modelId="{0BB181CB-1CF4-4374-984A-CD1CD84EFECA}" type="pres">
      <dgm:prSet presAssocID="{662FA5F5-E838-474A-B6D2-E2B2843D570A}" presName="text_5" presStyleLbl="node1" presStyleIdx="4" presStyleCnt="5">
        <dgm:presLayoutVars>
          <dgm:bulletEnabled val="1"/>
        </dgm:presLayoutVars>
      </dgm:prSet>
      <dgm:spPr/>
    </dgm:pt>
    <dgm:pt modelId="{B9A7AB43-31A2-4F4E-9062-68AE9EAF45BB}" type="pres">
      <dgm:prSet presAssocID="{662FA5F5-E838-474A-B6D2-E2B2843D570A}" presName="accent_5" presStyleCnt="0"/>
      <dgm:spPr/>
    </dgm:pt>
    <dgm:pt modelId="{A8B7A9B9-83A6-4161-9D80-C3EBFB7C2EE0}" type="pres">
      <dgm:prSet presAssocID="{662FA5F5-E838-474A-B6D2-E2B2843D570A}" presName="accentRepeatNode" presStyleLbl="solidFgAcc1" presStyleIdx="4" presStyleCnt="5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4302771D-1951-4DF4-B03F-C6B50723C39E}" srcId="{7E5AA53B-3EEE-4DE4-BB81-9044890C2946}" destId="{662FA5F5-E838-474A-B6D2-E2B2843D570A}" srcOrd="4" destOrd="0" parTransId="{5FFC42A0-BC79-4170-9BD5-9BD647A0A9CC}" sibTransId="{B439DD33-C206-49DE-8903-EA869BD1C312}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7084AA77-BACB-46CB-AE4A-77B62D3ED1AF}" type="presOf" srcId="{5605D28D-2CE6-4513-8566-952984E21E14}" destId="{E131CE4A-9776-44F4-BC03-867682E21374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C505198E-E71F-47BD-9D0A-593A32EE37EC}" srcId="{7E5AA53B-3EEE-4DE4-BB81-9044890C2946}" destId="{A77BD768-09D6-4BE5-8FA4-A9C8DF72A43E}" srcOrd="3" destOrd="0" parTransId="{F0883630-2DDB-4BCF-A2AC-D103C0A51A70}" sibTransId="{5F0A8060-4640-487E-A668-F060A5997F88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B54954A5-7162-4053-8478-7E7840170895}" type="presOf" srcId="{662FA5F5-E838-474A-B6D2-E2B2843D570A}" destId="{0BB181CB-1CF4-4374-984A-CD1CD84EFECA}" srcOrd="0" destOrd="0" presId="urn:microsoft.com/office/officeart/2008/layout/VerticalCurvedList"/>
    <dgm:cxn modelId="{8A0C6CA9-069B-45D5-8103-C4E9175EE964}" type="presOf" srcId="{A77BD768-09D6-4BE5-8FA4-A9C8DF72A43E}" destId="{9CCE2E75-0B17-45A6-9EE0-B6EE043895E6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987EB7C0-CA3E-4874-85E0-01E9060A2D35}" type="presParOf" srcId="{90561C55-3C6E-4D53-85E1-2C50BCDDA392}" destId="{E131CE4A-9776-44F4-BC03-867682E21374}" srcOrd="5" destOrd="0" presId="urn:microsoft.com/office/officeart/2008/layout/VerticalCurvedList"/>
    <dgm:cxn modelId="{91E55363-8DCA-455E-A203-06A9410994CB}" type="presParOf" srcId="{90561C55-3C6E-4D53-85E1-2C50BCDDA392}" destId="{AC9A216A-8375-48F9-A4E6-8E0B64C0209B}" srcOrd="6" destOrd="0" presId="urn:microsoft.com/office/officeart/2008/layout/VerticalCurvedList"/>
    <dgm:cxn modelId="{D866D586-1293-4049-B6E3-B467C1D5ED64}" type="presParOf" srcId="{AC9A216A-8375-48F9-A4E6-8E0B64C0209B}" destId="{A965097E-32F1-4AB8-8C4E-2814A7596B2F}" srcOrd="0" destOrd="0" presId="urn:microsoft.com/office/officeart/2008/layout/VerticalCurvedList"/>
    <dgm:cxn modelId="{75339817-906E-4B70-A1BA-226C50AC804B}" type="presParOf" srcId="{90561C55-3C6E-4D53-85E1-2C50BCDDA392}" destId="{9CCE2E75-0B17-45A6-9EE0-B6EE043895E6}" srcOrd="7" destOrd="0" presId="urn:microsoft.com/office/officeart/2008/layout/VerticalCurvedList"/>
    <dgm:cxn modelId="{572051B0-18A9-4483-A0E6-2741AF732AB8}" type="presParOf" srcId="{90561C55-3C6E-4D53-85E1-2C50BCDDA392}" destId="{AE9F9897-2051-4546-925B-37E26680543E}" srcOrd="8" destOrd="0" presId="urn:microsoft.com/office/officeart/2008/layout/VerticalCurvedList"/>
    <dgm:cxn modelId="{89C0F0AD-79A6-41D5-87F2-DE6F09BA40DE}" type="presParOf" srcId="{AE9F9897-2051-4546-925B-37E26680543E}" destId="{F5308FBB-7453-48C4-8F9D-FB5A5F876E27}" srcOrd="0" destOrd="0" presId="urn:microsoft.com/office/officeart/2008/layout/VerticalCurvedList"/>
    <dgm:cxn modelId="{C3F3C096-D37A-48E2-9006-4AA6B7E4F558}" type="presParOf" srcId="{90561C55-3C6E-4D53-85E1-2C50BCDDA392}" destId="{0BB181CB-1CF4-4374-984A-CD1CD84EFECA}" srcOrd="9" destOrd="0" presId="urn:microsoft.com/office/officeart/2008/layout/VerticalCurvedList"/>
    <dgm:cxn modelId="{FC14FC95-6AFF-42B4-815B-70D86B93BBE7}" type="presParOf" srcId="{90561C55-3C6E-4D53-85E1-2C50BCDDA392}" destId="{B9A7AB43-31A2-4F4E-9062-68AE9EAF45BB}" srcOrd="10" destOrd="0" presId="urn:microsoft.com/office/officeart/2008/layout/VerticalCurvedList"/>
    <dgm:cxn modelId="{AB05EF54-5DB3-4263-9E55-36456E4433B9}" type="presParOf" srcId="{B9A7AB43-31A2-4F4E-9062-68AE9EAF45BB}" destId="{A8B7A9B9-83A6-4161-9D80-C3EBFB7C2E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Water line on site from Jarratt supply site.</a:t>
          </a:r>
        </a:p>
        <a:p>
          <a:pPr>
            <a:lnSpc>
              <a:spcPct val="100000"/>
            </a:lnSpc>
          </a:pPr>
          <a:r>
            <a:rPr lang="en-US" dirty="0"/>
            <a:t>Sewer about 1.5 miles south on Otterdam Road.	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Power and Gas ROW cross adjacent lands owned by OTG.</a:t>
          </a:r>
        </a:p>
        <a:p>
          <a:pPr>
            <a:lnSpc>
              <a:spcPct val="100000"/>
            </a:lnSpc>
          </a:pPr>
          <a:r>
            <a:rPr lang="en-US" dirty="0"/>
            <a:t>Secondary ROW planned for eastern supply route if needed.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400 GB mainline MABB fiber 3 miles south of site, ROW exists along Otterdam Road to serve site.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 custLinFactNeighborY="-6414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7084AA77-BACB-46CB-AE4A-77B62D3ED1AF}" type="presOf" srcId="{5605D28D-2CE6-4513-8566-952984E21E14}" destId="{E131CE4A-9776-44F4-BC03-867682E21374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987EB7C0-CA3E-4874-85E0-01E9060A2D35}" type="presParOf" srcId="{90561C55-3C6E-4D53-85E1-2C50BCDDA392}" destId="{E131CE4A-9776-44F4-BC03-867682E21374}" srcOrd="5" destOrd="0" presId="urn:microsoft.com/office/officeart/2008/layout/VerticalCurvedList"/>
    <dgm:cxn modelId="{91E55363-8DCA-455E-A203-06A9410994CB}" type="presParOf" srcId="{90561C55-3C6E-4D53-85E1-2C50BCDDA392}" destId="{AC9A216A-8375-48F9-A4E6-8E0B64C0209B}" srcOrd="6" destOrd="0" presId="urn:microsoft.com/office/officeart/2008/layout/VerticalCurvedList"/>
    <dgm:cxn modelId="{D866D586-1293-4049-B6E3-B467C1D5ED64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338329" y="222674"/>
          <a:ext cx="6468629" cy="4456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72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Wetlands Delineation is complete.  All streams will be bridged and expected wetland impacts are within norms per Wetland Studies and Solutions, LLC.</a:t>
          </a:r>
        </a:p>
      </dsp:txBody>
      <dsp:txXfrm>
        <a:off x="338329" y="222674"/>
        <a:ext cx="6468629" cy="445634"/>
      </dsp:txXfrm>
    </dsp:sp>
    <dsp:sp modelId="{07CB3071-D555-47DA-A36A-69EB91531FD8}">
      <dsp:nvSpPr>
        <dsp:cNvPr id="0" name=""/>
        <dsp:cNvSpPr/>
      </dsp:nvSpPr>
      <dsp:spPr>
        <a:xfrm>
          <a:off x="59807" y="166970"/>
          <a:ext cx="557043" cy="557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657658" y="862330"/>
          <a:ext cx="6149301" cy="4456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72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Natural Heritage analysis is complete.  No expected impacts to species are anticipated.</a:t>
          </a:r>
        </a:p>
      </dsp:txBody>
      <dsp:txXfrm>
        <a:off x="657658" y="862330"/>
        <a:ext cx="6149301" cy="445634"/>
      </dsp:txXfrm>
    </dsp:sp>
    <dsp:sp modelId="{3F8116AC-FAC3-4E95-9865-93CCFEB191B9}">
      <dsp:nvSpPr>
        <dsp:cNvPr id="0" name=""/>
        <dsp:cNvSpPr/>
      </dsp:nvSpPr>
      <dsp:spPr>
        <a:xfrm>
          <a:off x="379136" y="835208"/>
          <a:ext cx="557043" cy="557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755666" y="1559151"/>
          <a:ext cx="6051292" cy="4456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72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Cultural Resources assessment is complete.  No impacts were identified on site.</a:t>
          </a:r>
        </a:p>
      </dsp:txBody>
      <dsp:txXfrm>
        <a:off x="755666" y="1559151"/>
        <a:ext cx="6051292" cy="445634"/>
      </dsp:txXfrm>
    </dsp:sp>
    <dsp:sp modelId="{A965097E-32F1-4AB8-8C4E-2814A7596B2F}">
      <dsp:nvSpPr>
        <dsp:cNvPr id="0" name=""/>
        <dsp:cNvSpPr/>
      </dsp:nvSpPr>
      <dsp:spPr>
        <a:xfrm>
          <a:off x="477144" y="1503447"/>
          <a:ext cx="557043" cy="557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E2E75-0B17-45A6-9EE0-B6EE043895E6}">
      <dsp:nvSpPr>
        <dsp:cNvPr id="0" name=""/>
        <dsp:cNvSpPr/>
      </dsp:nvSpPr>
      <dsp:spPr>
        <a:xfrm>
          <a:off x="657658" y="2227389"/>
          <a:ext cx="6149301" cy="4456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72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EPA Phase 1 completed, no issues identified, or remediation recommended.</a:t>
          </a:r>
        </a:p>
      </dsp:txBody>
      <dsp:txXfrm>
        <a:off x="657658" y="2227389"/>
        <a:ext cx="6149301" cy="445634"/>
      </dsp:txXfrm>
    </dsp:sp>
    <dsp:sp modelId="{F5308FBB-7453-48C4-8F9D-FB5A5F876E27}">
      <dsp:nvSpPr>
        <dsp:cNvPr id="0" name=""/>
        <dsp:cNvSpPr/>
      </dsp:nvSpPr>
      <dsp:spPr>
        <a:xfrm>
          <a:off x="379136" y="2171685"/>
          <a:ext cx="557043" cy="557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181CB-1CF4-4374-984A-CD1CD84EFECA}">
      <dsp:nvSpPr>
        <dsp:cNvPr id="0" name=""/>
        <dsp:cNvSpPr/>
      </dsp:nvSpPr>
      <dsp:spPr>
        <a:xfrm>
          <a:off x="338329" y="2895628"/>
          <a:ext cx="6468629" cy="4456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72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Power Assessment and delivery study coordinated between MEC, Truss Energy, and Axial Energy Engineering (a subcontractor to Dominion Power) – response due late Spring 2026</a:t>
          </a:r>
        </a:p>
      </dsp:txBody>
      <dsp:txXfrm>
        <a:off x="338329" y="2895628"/>
        <a:ext cx="6468629" cy="445634"/>
      </dsp:txXfrm>
    </dsp:sp>
    <dsp:sp modelId="{A8B7A9B9-83A6-4161-9D80-C3EBFB7C2EE0}">
      <dsp:nvSpPr>
        <dsp:cNvPr id="0" name=""/>
        <dsp:cNvSpPr/>
      </dsp:nvSpPr>
      <dsp:spPr>
        <a:xfrm>
          <a:off x="59807" y="2839923"/>
          <a:ext cx="557043" cy="557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496568" y="356393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Water line on site from Jarratt supply site.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Sewer about 1.5 miles south on Otterdam Road.	</a:t>
          </a:r>
        </a:p>
      </dsp:txBody>
      <dsp:txXfrm>
        <a:off x="496568" y="356393"/>
        <a:ext cx="6310391" cy="712787"/>
      </dsp:txXfrm>
    </dsp:sp>
    <dsp:sp modelId="{07CB3071-D555-47DA-A36A-69EB91531FD8}">
      <dsp:nvSpPr>
        <dsp:cNvPr id="0" name=""/>
        <dsp:cNvSpPr/>
      </dsp:nvSpPr>
      <dsp:spPr>
        <a:xfrm>
          <a:off x="51076" y="267295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755666" y="1379857"/>
          <a:ext cx="6051292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Power and Gas ROW cross adjacent lands owned by OTG.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Secondary ROW planned for eastern supply route if needed.</a:t>
          </a:r>
        </a:p>
      </dsp:txBody>
      <dsp:txXfrm>
        <a:off x="755666" y="1379857"/>
        <a:ext cx="6051292" cy="712787"/>
      </dsp:txXfrm>
    </dsp:sp>
    <dsp:sp modelId="{3F8116AC-FAC3-4E95-9865-93CCFEB191B9}">
      <dsp:nvSpPr>
        <dsp:cNvPr id="0" name=""/>
        <dsp:cNvSpPr/>
      </dsp:nvSpPr>
      <dsp:spPr>
        <a:xfrm>
          <a:off x="310174" y="1336476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496568" y="2494756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400 GB mainline MABB fiber 3 miles south of site, ROW exists along Otterdam Road to serve site.</a:t>
          </a:r>
        </a:p>
      </dsp:txBody>
      <dsp:txXfrm>
        <a:off x="496568" y="2494756"/>
        <a:ext cx="6310391" cy="712787"/>
      </dsp:txXfrm>
    </dsp:sp>
    <dsp:sp modelId="{A965097E-32F1-4AB8-8C4E-2814A7596B2F}">
      <dsp:nvSpPr>
        <dsp:cNvPr id="0" name=""/>
        <dsp:cNvSpPr/>
      </dsp:nvSpPr>
      <dsp:spPr>
        <a:xfrm>
          <a:off x="51076" y="2405658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10/5/2025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10/5/2025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5DEDE-108B-09FF-D734-1B22B14FF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5BF368-F0DE-1ACF-B884-00BB5B944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4FCDFE-1AA7-E3A5-E4EC-CE0059CC5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D929F-BBC2-6319-1B3D-6244EF25C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7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1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amie@beechtree.bi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3511" y="720007"/>
            <a:ext cx="4610098" cy="273642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Otterdam Technology Group L.L.C.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4636008"/>
            <a:ext cx="10993546" cy="131606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7CEBFF"/>
                </a:solidFill>
              </a:rPr>
              <a:t>Special Use permit request – site overview and plans</a:t>
            </a:r>
          </a:p>
          <a:p>
            <a:r>
              <a:rPr lang="en-US" dirty="0">
                <a:solidFill>
                  <a:srgbClr val="7CEBFF"/>
                </a:solidFill>
              </a:rPr>
              <a:t>Greensville County Planning Commission Meeting</a:t>
            </a:r>
          </a:p>
          <a:p>
            <a:r>
              <a:rPr lang="en-US" dirty="0">
                <a:solidFill>
                  <a:srgbClr val="7CEBFF"/>
                </a:solidFill>
              </a:rPr>
              <a:t>October 14, 2025</a:t>
            </a:r>
          </a:p>
          <a:p>
            <a:r>
              <a:rPr lang="en-US" dirty="0">
                <a:solidFill>
                  <a:srgbClr val="7CEBFF"/>
                </a:solidFill>
              </a:rPr>
              <a:t>Jamie Craig – </a:t>
            </a:r>
            <a:r>
              <a:rPr lang="en-US" dirty="0" err="1">
                <a:solidFill>
                  <a:srgbClr val="7CEBFF"/>
                </a:solidFill>
              </a:rPr>
              <a:t>l.l.c.</a:t>
            </a:r>
            <a:r>
              <a:rPr lang="en-US" dirty="0">
                <a:solidFill>
                  <a:srgbClr val="7CEBFF"/>
                </a:solidFill>
              </a:rPr>
              <a:t> manager and </a:t>
            </a:r>
            <a:r>
              <a:rPr lang="en-US" dirty="0" err="1">
                <a:solidFill>
                  <a:srgbClr val="7CEBFF"/>
                </a:solidFill>
              </a:rPr>
              <a:t>brian</a:t>
            </a:r>
            <a:r>
              <a:rPr lang="en-US" dirty="0">
                <a:solidFill>
                  <a:srgbClr val="7CEBFF"/>
                </a:solidFill>
              </a:rPr>
              <a:t> c. Purcell esq., counsel to “OTG”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E7ED-BFA5-0537-9B32-DF93E35C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42012"/>
          </a:xfrm>
        </p:spPr>
        <p:txBody>
          <a:bodyPr/>
          <a:lstStyle/>
          <a:p>
            <a:pPr algn="ctr"/>
            <a:r>
              <a:rPr lang="en-US" dirty="0"/>
              <a:t>High level summary of economic impacts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1C37A-F5B4-4F98-752A-7EAAE42F4280}"/>
              </a:ext>
            </a:extLst>
          </p:cNvPr>
          <p:cNvSpPr txBox="1"/>
          <p:nvPr/>
        </p:nvSpPr>
        <p:spPr>
          <a:xfrm>
            <a:off x="1014984" y="1816612"/>
            <a:ext cx="9976104" cy="4480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 Key Benefits of a Data Center in Greensville County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Major Capital Investment</a:t>
            </a:r>
            <a:br>
              <a:rPr lang="en-US" sz="1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</a:br>
            <a:r>
              <a:rPr lang="en-US" sz="1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Brings hundreds of millions of dollars in construction spending, supporting local contractors and trades.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High-Wage Job Creation</a:t>
            </a:r>
            <a:br>
              <a:rPr lang="en-US" sz="1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</a:br>
            <a:r>
              <a:rPr lang="en-US" sz="1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Generates </a:t>
            </a:r>
            <a:r>
              <a:rPr lang="en-US" sz="1400" kern="100" dirty="0"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&gt;</a:t>
            </a:r>
            <a:r>
              <a:rPr lang="en-US" sz="1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100 permanent skilled jobs (IT, maintenance, security), with opportunities for local upskilling.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Expanded Tax Base</a:t>
            </a:r>
            <a:br>
              <a:rPr lang="en-US" sz="1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</a:br>
            <a:r>
              <a:rPr lang="en-US" sz="1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Increases property and business tax revenue to fund schools, public safety, and infrastructure.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Broadband &amp; Utility Upgrades</a:t>
            </a:r>
            <a:br>
              <a:rPr lang="en-US" sz="1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</a:br>
            <a:r>
              <a:rPr lang="en-US" sz="1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Drives improvements in fiber connectivity, power infrastructure, and water systems—benefiting residents and future businesses.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Technology Branding</a:t>
            </a:r>
            <a:br>
              <a:rPr lang="en-US" sz="1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</a:br>
            <a:r>
              <a:rPr lang="en-US" sz="1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Positions Greensville as a tech-friendly location, attracting future investment in logistics, data services, or renewable energy.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Educational &amp; Workforce Development Opportunities</a:t>
            </a:r>
            <a:br>
              <a:rPr lang="en-US" sz="1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</a:br>
            <a:r>
              <a:rPr lang="en-US" sz="1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Can be linked with Southside Virginia Community College and local schools to build STEM and IT career pipelines.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1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jamie@beechtree.biz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u="sng" dirty="0">
                <a:solidFill>
                  <a:schemeClr val="bg2"/>
                </a:solidFill>
              </a:rPr>
              <a:t>bpurcell@wilsav.com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A48BF-8B1E-890B-5495-83DE23787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3354-D541-3F27-2521-418E8486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962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Site plan and overview</a:t>
            </a:r>
            <a:br>
              <a:rPr lang="en-US" dirty="0"/>
            </a:br>
            <a:r>
              <a:rPr lang="en-US" dirty="0"/>
              <a:t>Topographical View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F25DB2C-542C-1DE0-AE98-CF236C9928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0284" y="1481328"/>
            <a:ext cx="4057415" cy="5297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28DE00-DDFE-CB5B-6DD1-A53186EA6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566" y="1870647"/>
            <a:ext cx="4892145" cy="49082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2E9874-D9D6-0D67-15CD-451AD7125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34393">
            <a:off x="7372142" y="1978262"/>
            <a:ext cx="1603324" cy="132861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CFA4176-A4AD-6AD5-3B40-A9751C91E528}"/>
              </a:ext>
            </a:extLst>
          </p:cNvPr>
          <p:cNvSpPr/>
          <p:nvPr/>
        </p:nvSpPr>
        <p:spPr>
          <a:xfrm>
            <a:off x="3767327" y="1870647"/>
            <a:ext cx="1140371" cy="612648"/>
          </a:xfrm>
          <a:prstGeom prst="wedgeEllipseCallout">
            <a:avLst>
              <a:gd name="adj1" fmla="val -130335"/>
              <a:gd name="adj2" fmla="val 12817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OTG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4F0FB7C-E3DD-92B1-A938-766CD6A8EDB9}"/>
              </a:ext>
            </a:extLst>
          </p:cNvPr>
          <p:cNvSpPr/>
          <p:nvPr/>
        </p:nvSpPr>
        <p:spPr>
          <a:xfrm>
            <a:off x="1420007" y="2596896"/>
            <a:ext cx="962111" cy="1188720"/>
          </a:xfrm>
          <a:custGeom>
            <a:avLst/>
            <a:gdLst>
              <a:gd name="connsiteX0" fmla="*/ 957433 w 962111"/>
              <a:gd name="connsiteY0" fmla="*/ 585216 h 1188720"/>
              <a:gd name="connsiteX1" fmla="*/ 948289 w 962111"/>
              <a:gd name="connsiteY1" fmla="*/ 484632 h 1188720"/>
              <a:gd name="connsiteX2" fmla="*/ 930001 w 962111"/>
              <a:gd name="connsiteY2" fmla="*/ 448056 h 1188720"/>
              <a:gd name="connsiteX3" fmla="*/ 875137 w 962111"/>
              <a:gd name="connsiteY3" fmla="*/ 384048 h 1188720"/>
              <a:gd name="connsiteX4" fmla="*/ 838561 w 962111"/>
              <a:gd name="connsiteY4" fmla="*/ 365760 h 1188720"/>
              <a:gd name="connsiteX5" fmla="*/ 719689 w 962111"/>
              <a:gd name="connsiteY5" fmla="*/ 356616 h 1188720"/>
              <a:gd name="connsiteX6" fmla="*/ 692257 w 962111"/>
              <a:gd name="connsiteY6" fmla="*/ 347472 h 1188720"/>
              <a:gd name="connsiteX7" fmla="*/ 655681 w 962111"/>
              <a:gd name="connsiteY7" fmla="*/ 329184 h 1188720"/>
              <a:gd name="connsiteX8" fmla="*/ 619105 w 962111"/>
              <a:gd name="connsiteY8" fmla="*/ 320040 h 1188720"/>
              <a:gd name="connsiteX9" fmla="*/ 582529 w 962111"/>
              <a:gd name="connsiteY9" fmla="*/ 228600 h 1188720"/>
              <a:gd name="connsiteX10" fmla="*/ 527665 w 962111"/>
              <a:gd name="connsiteY10" fmla="*/ 64008 h 1188720"/>
              <a:gd name="connsiteX11" fmla="*/ 518521 w 962111"/>
              <a:gd name="connsiteY11" fmla="*/ 27432 h 1188720"/>
              <a:gd name="connsiteX12" fmla="*/ 509377 w 962111"/>
              <a:gd name="connsiteY12" fmla="*/ 0 h 1188720"/>
              <a:gd name="connsiteX13" fmla="*/ 500233 w 962111"/>
              <a:gd name="connsiteY13" fmla="*/ 91440 h 1188720"/>
              <a:gd name="connsiteX14" fmla="*/ 463657 w 962111"/>
              <a:gd name="connsiteY14" fmla="*/ 118872 h 1188720"/>
              <a:gd name="connsiteX15" fmla="*/ 353929 w 962111"/>
              <a:gd name="connsiteY15" fmla="*/ 182880 h 1188720"/>
              <a:gd name="connsiteX16" fmla="*/ 308209 w 962111"/>
              <a:gd name="connsiteY16" fmla="*/ 201168 h 1188720"/>
              <a:gd name="connsiteX17" fmla="*/ 253345 w 962111"/>
              <a:gd name="connsiteY17" fmla="*/ 228600 h 1188720"/>
              <a:gd name="connsiteX18" fmla="*/ 171049 w 962111"/>
              <a:gd name="connsiteY18" fmla="*/ 301752 h 1188720"/>
              <a:gd name="connsiteX19" fmla="*/ 161905 w 962111"/>
              <a:gd name="connsiteY19" fmla="*/ 347472 h 1188720"/>
              <a:gd name="connsiteX20" fmla="*/ 143617 w 962111"/>
              <a:gd name="connsiteY20" fmla="*/ 374904 h 1188720"/>
              <a:gd name="connsiteX21" fmla="*/ 116185 w 962111"/>
              <a:gd name="connsiteY21" fmla="*/ 420624 h 1188720"/>
              <a:gd name="connsiteX22" fmla="*/ 107041 w 962111"/>
              <a:gd name="connsiteY22" fmla="*/ 448056 h 1188720"/>
              <a:gd name="connsiteX23" fmla="*/ 52177 w 962111"/>
              <a:gd name="connsiteY23" fmla="*/ 493776 h 1188720"/>
              <a:gd name="connsiteX24" fmla="*/ 43033 w 962111"/>
              <a:gd name="connsiteY24" fmla="*/ 539496 h 1188720"/>
              <a:gd name="connsiteX25" fmla="*/ 33889 w 962111"/>
              <a:gd name="connsiteY25" fmla="*/ 694944 h 1188720"/>
              <a:gd name="connsiteX26" fmla="*/ 97897 w 962111"/>
              <a:gd name="connsiteY26" fmla="*/ 758952 h 1188720"/>
              <a:gd name="connsiteX27" fmla="*/ 207625 w 962111"/>
              <a:gd name="connsiteY27" fmla="*/ 877824 h 1188720"/>
              <a:gd name="connsiteX28" fmla="*/ 216769 w 962111"/>
              <a:gd name="connsiteY28" fmla="*/ 905256 h 1188720"/>
              <a:gd name="connsiteX29" fmla="*/ 280777 w 962111"/>
              <a:gd name="connsiteY29" fmla="*/ 969264 h 1188720"/>
              <a:gd name="connsiteX30" fmla="*/ 308209 w 962111"/>
              <a:gd name="connsiteY30" fmla="*/ 1014984 h 1188720"/>
              <a:gd name="connsiteX31" fmla="*/ 317353 w 962111"/>
              <a:gd name="connsiteY31" fmla="*/ 1042416 h 1188720"/>
              <a:gd name="connsiteX32" fmla="*/ 335641 w 962111"/>
              <a:gd name="connsiteY32" fmla="*/ 1088136 h 1188720"/>
              <a:gd name="connsiteX33" fmla="*/ 344785 w 962111"/>
              <a:gd name="connsiteY33" fmla="*/ 1115568 h 1188720"/>
              <a:gd name="connsiteX34" fmla="*/ 381361 w 962111"/>
              <a:gd name="connsiteY34" fmla="*/ 1170432 h 1188720"/>
              <a:gd name="connsiteX35" fmla="*/ 427081 w 962111"/>
              <a:gd name="connsiteY35" fmla="*/ 1188720 h 1188720"/>
              <a:gd name="connsiteX36" fmla="*/ 573385 w 962111"/>
              <a:gd name="connsiteY36" fmla="*/ 1152144 h 1188720"/>
              <a:gd name="connsiteX37" fmla="*/ 600817 w 962111"/>
              <a:gd name="connsiteY37" fmla="*/ 1124712 h 1188720"/>
              <a:gd name="connsiteX38" fmla="*/ 582529 w 962111"/>
              <a:gd name="connsiteY38" fmla="*/ 850392 h 1188720"/>
              <a:gd name="connsiteX39" fmla="*/ 454513 w 962111"/>
              <a:gd name="connsiteY39" fmla="*/ 731520 h 1188720"/>
              <a:gd name="connsiteX40" fmla="*/ 436225 w 962111"/>
              <a:gd name="connsiteY40" fmla="*/ 694944 h 1188720"/>
              <a:gd name="connsiteX41" fmla="*/ 445369 w 962111"/>
              <a:gd name="connsiteY41" fmla="*/ 612648 h 1188720"/>
              <a:gd name="connsiteX42" fmla="*/ 481945 w 962111"/>
              <a:gd name="connsiteY42" fmla="*/ 594360 h 1188720"/>
              <a:gd name="connsiteX43" fmla="*/ 683113 w 962111"/>
              <a:gd name="connsiteY43" fmla="*/ 566928 h 1188720"/>
              <a:gd name="connsiteX44" fmla="*/ 728833 w 962111"/>
              <a:gd name="connsiteY44" fmla="*/ 557784 h 1188720"/>
              <a:gd name="connsiteX45" fmla="*/ 875137 w 962111"/>
              <a:gd name="connsiteY45" fmla="*/ 594360 h 1188720"/>
              <a:gd name="connsiteX46" fmla="*/ 957433 w 962111"/>
              <a:gd name="connsiteY46" fmla="*/ 585216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62111" h="1188720">
                <a:moveTo>
                  <a:pt x="957433" y="585216"/>
                </a:moveTo>
                <a:cubicBezTo>
                  <a:pt x="969625" y="566928"/>
                  <a:pt x="954891" y="517644"/>
                  <a:pt x="948289" y="484632"/>
                </a:cubicBezTo>
                <a:cubicBezTo>
                  <a:pt x="945616" y="471266"/>
                  <a:pt x="937225" y="459615"/>
                  <a:pt x="930001" y="448056"/>
                </a:cubicBezTo>
                <a:cubicBezTo>
                  <a:pt x="919931" y="431943"/>
                  <a:pt x="892030" y="396114"/>
                  <a:pt x="875137" y="384048"/>
                </a:cubicBezTo>
                <a:cubicBezTo>
                  <a:pt x="864045" y="376125"/>
                  <a:pt x="851985" y="368129"/>
                  <a:pt x="838561" y="365760"/>
                </a:cubicBezTo>
                <a:cubicBezTo>
                  <a:pt x="799425" y="358854"/>
                  <a:pt x="759313" y="359664"/>
                  <a:pt x="719689" y="356616"/>
                </a:cubicBezTo>
                <a:cubicBezTo>
                  <a:pt x="710545" y="353568"/>
                  <a:pt x="701116" y="351269"/>
                  <a:pt x="692257" y="347472"/>
                </a:cubicBezTo>
                <a:cubicBezTo>
                  <a:pt x="679728" y="342102"/>
                  <a:pt x="668444" y="333970"/>
                  <a:pt x="655681" y="329184"/>
                </a:cubicBezTo>
                <a:cubicBezTo>
                  <a:pt x="643914" y="324771"/>
                  <a:pt x="631297" y="323088"/>
                  <a:pt x="619105" y="320040"/>
                </a:cubicBezTo>
                <a:cubicBezTo>
                  <a:pt x="567973" y="285952"/>
                  <a:pt x="600310" y="317506"/>
                  <a:pt x="582529" y="228600"/>
                </a:cubicBezTo>
                <a:cubicBezTo>
                  <a:pt x="546760" y="49755"/>
                  <a:pt x="573790" y="179320"/>
                  <a:pt x="527665" y="64008"/>
                </a:cubicBezTo>
                <a:cubicBezTo>
                  <a:pt x="522998" y="52340"/>
                  <a:pt x="521973" y="39516"/>
                  <a:pt x="518521" y="27432"/>
                </a:cubicBezTo>
                <a:cubicBezTo>
                  <a:pt x="515873" y="18164"/>
                  <a:pt x="512425" y="9144"/>
                  <a:pt x="509377" y="0"/>
                </a:cubicBezTo>
                <a:cubicBezTo>
                  <a:pt x="506329" y="30480"/>
                  <a:pt x="511229" y="62850"/>
                  <a:pt x="500233" y="91440"/>
                </a:cubicBezTo>
                <a:cubicBezTo>
                  <a:pt x="494762" y="105664"/>
                  <a:pt x="476337" y="110418"/>
                  <a:pt x="463657" y="118872"/>
                </a:cubicBezTo>
                <a:cubicBezTo>
                  <a:pt x="427682" y="142855"/>
                  <a:pt x="393121" y="165461"/>
                  <a:pt x="353929" y="182880"/>
                </a:cubicBezTo>
                <a:cubicBezTo>
                  <a:pt x="338930" y="189546"/>
                  <a:pt x="322890" y="193827"/>
                  <a:pt x="308209" y="201168"/>
                </a:cubicBezTo>
                <a:cubicBezTo>
                  <a:pt x="237305" y="236620"/>
                  <a:pt x="322296" y="205616"/>
                  <a:pt x="253345" y="228600"/>
                </a:cubicBezTo>
                <a:cubicBezTo>
                  <a:pt x="228581" y="247173"/>
                  <a:pt x="186457" y="276072"/>
                  <a:pt x="171049" y="301752"/>
                </a:cubicBezTo>
                <a:cubicBezTo>
                  <a:pt x="163053" y="315079"/>
                  <a:pt x="167362" y="332920"/>
                  <a:pt x="161905" y="347472"/>
                </a:cubicBezTo>
                <a:cubicBezTo>
                  <a:pt x="158046" y="357762"/>
                  <a:pt x="149442" y="365585"/>
                  <a:pt x="143617" y="374904"/>
                </a:cubicBezTo>
                <a:cubicBezTo>
                  <a:pt x="134197" y="389975"/>
                  <a:pt x="124133" y="404728"/>
                  <a:pt x="116185" y="420624"/>
                </a:cubicBezTo>
                <a:cubicBezTo>
                  <a:pt x="111874" y="429245"/>
                  <a:pt x="112388" y="440036"/>
                  <a:pt x="107041" y="448056"/>
                </a:cubicBezTo>
                <a:cubicBezTo>
                  <a:pt x="92960" y="469178"/>
                  <a:pt x="72419" y="480282"/>
                  <a:pt x="52177" y="493776"/>
                </a:cubicBezTo>
                <a:cubicBezTo>
                  <a:pt x="49129" y="509016"/>
                  <a:pt x="48490" y="524944"/>
                  <a:pt x="43033" y="539496"/>
                </a:cubicBezTo>
                <a:cubicBezTo>
                  <a:pt x="15760" y="612224"/>
                  <a:pt x="-33440" y="518206"/>
                  <a:pt x="33889" y="694944"/>
                </a:cubicBezTo>
                <a:cubicBezTo>
                  <a:pt x="44631" y="723141"/>
                  <a:pt x="78028" y="736244"/>
                  <a:pt x="97897" y="758952"/>
                </a:cubicBezTo>
                <a:cubicBezTo>
                  <a:pt x="176097" y="848324"/>
                  <a:pt x="138994" y="809193"/>
                  <a:pt x="207625" y="877824"/>
                </a:cubicBezTo>
                <a:cubicBezTo>
                  <a:pt x="210673" y="886968"/>
                  <a:pt x="211661" y="897082"/>
                  <a:pt x="216769" y="905256"/>
                </a:cubicBezTo>
                <a:cubicBezTo>
                  <a:pt x="243920" y="948697"/>
                  <a:pt x="246279" y="946265"/>
                  <a:pt x="280777" y="969264"/>
                </a:cubicBezTo>
                <a:cubicBezTo>
                  <a:pt x="289921" y="984504"/>
                  <a:pt x="300261" y="999088"/>
                  <a:pt x="308209" y="1014984"/>
                </a:cubicBezTo>
                <a:cubicBezTo>
                  <a:pt x="312520" y="1023605"/>
                  <a:pt x="313969" y="1033391"/>
                  <a:pt x="317353" y="1042416"/>
                </a:cubicBezTo>
                <a:cubicBezTo>
                  <a:pt x="323116" y="1057785"/>
                  <a:pt x="329878" y="1072767"/>
                  <a:pt x="335641" y="1088136"/>
                </a:cubicBezTo>
                <a:cubicBezTo>
                  <a:pt x="339025" y="1097161"/>
                  <a:pt x="340104" y="1107142"/>
                  <a:pt x="344785" y="1115568"/>
                </a:cubicBezTo>
                <a:cubicBezTo>
                  <a:pt x="355459" y="1134781"/>
                  <a:pt x="360954" y="1162269"/>
                  <a:pt x="381361" y="1170432"/>
                </a:cubicBezTo>
                <a:lnTo>
                  <a:pt x="427081" y="1188720"/>
                </a:lnTo>
                <a:cubicBezTo>
                  <a:pt x="474522" y="1182790"/>
                  <a:pt x="532108" y="1181628"/>
                  <a:pt x="573385" y="1152144"/>
                </a:cubicBezTo>
                <a:cubicBezTo>
                  <a:pt x="583908" y="1144628"/>
                  <a:pt x="591673" y="1133856"/>
                  <a:pt x="600817" y="1124712"/>
                </a:cubicBezTo>
                <a:cubicBezTo>
                  <a:pt x="594721" y="1033272"/>
                  <a:pt x="607406" y="938594"/>
                  <a:pt x="582529" y="850392"/>
                </a:cubicBezTo>
                <a:cubicBezTo>
                  <a:pt x="575529" y="825572"/>
                  <a:pt x="485704" y="756473"/>
                  <a:pt x="454513" y="731520"/>
                </a:cubicBezTo>
                <a:cubicBezTo>
                  <a:pt x="448417" y="719328"/>
                  <a:pt x="437270" y="708535"/>
                  <a:pt x="436225" y="694944"/>
                </a:cubicBezTo>
                <a:cubicBezTo>
                  <a:pt x="434108" y="667424"/>
                  <a:pt x="433948" y="637775"/>
                  <a:pt x="445369" y="612648"/>
                </a:cubicBezTo>
                <a:cubicBezTo>
                  <a:pt x="451010" y="600239"/>
                  <a:pt x="469289" y="599422"/>
                  <a:pt x="481945" y="594360"/>
                </a:cubicBezTo>
                <a:cubicBezTo>
                  <a:pt x="563171" y="561870"/>
                  <a:pt x="568249" y="574107"/>
                  <a:pt x="683113" y="566928"/>
                </a:cubicBezTo>
                <a:cubicBezTo>
                  <a:pt x="698353" y="563880"/>
                  <a:pt x="713326" y="556750"/>
                  <a:pt x="728833" y="557784"/>
                </a:cubicBezTo>
                <a:cubicBezTo>
                  <a:pt x="950446" y="572558"/>
                  <a:pt x="721778" y="570766"/>
                  <a:pt x="875137" y="594360"/>
                </a:cubicBezTo>
                <a:cubicBezTo>
                  <a:pt x="896225" y="597604"/>
                  <a:pt x="945241" y="603504"/>
                  <a:pt x="957433" y="58521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68EC833-D45B-C8A9-7659-8A11AD51F4A0}"/>
              </a:ext>
            </a:extLst>
          </p:cNvPr>
          <p:cNvSpPr/>
          <p:nvPr/>
        </p:nvSpPr>
        <p:spPr>
          <a:xfrm>
            <a:off x="760691" y="1870646"/>
            <a:ext cx="1470445" cy="570801"/>
          </a:xfrm>
          <a:prstGeom prst="wedgeEllipseCallout">
            <a:avLst>
              <a:gd name="adj1" fmla="val 19789"/>
              <a:gd name="adj2" fmla="val 12382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</a:t>
            </a:r>
          </a:p>
        </p:txBody>
      </p:sp>
    </p:spTree>
    <p:extLst>
      <p:ext uri="{BB962C8B-B14F-4D97-AF65-F5344CB8AC3E}">
        <p14:creationId xmlns:p14="http://schemas.microsoft.com/office/powerpoint/2010/main" val="283938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05366"/>
          </a:xfrm>
        </p:spPr>
        <p:txBody>
          <a:bodyPr/>
          <a:lstStyle/>
          <a:p>
            <a:pPr algn="ctr"/>
            <a:r>
              <a:rPr lang="en-US" dirty="0"/>
              <a:t>Basic Site Overview and parcel listing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EA11-9992-B07C-D4D4-22D44423D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0873" y="2163995"/>
            <a:ext cx="3760255" cy="3633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OTG site includes the following Tax parcels as part of the assemblage:</a:t>
            </a:r>
          </a:p>
          <a:p>
            <a:pPr marL="0" indent="0">
              <a:buNone/>
            </a:pPr>
            <a:r>
              <a:rPr lang="en-US" dirty="0"/>
              <a:t>11-24</a:t>
            </a:r>
          </a:p>
          <a:p>
            <a:pPr marL="0" indent="0">
              <a:buNone/>
            </a:pPr>
            <a:r>
              <a:rPr lang="en-US" dirty="0"/>
              <a:t>11-24A</a:t>
            </a:r>
          </a:p>
          <a:p>
            <a:pPr marL="0" indent="0">
              <a:buNone/>
            </a:pPr>
            <a:r>
              <a:rPr lang="en-US" dirty="0"/>
              <a:t>11-24B</a:t>
            </a:r>
          </a:p>
          <a:p>
            <a:pPr marL="0" indent="0">
              <a:buNone/>
            </a:pPr>
            <a:r>
              <a:rPr lang="en-US" dirty="0"/>
              <a:t>11-25, 25B, 25C, &amp; 25D, </a:t>
            </a:r>
          </a:p>
          <a:p>
            <a:pPr marL="0" indent="0">
              <a:buNone/>
            </a:pPr>
            <a:r>
              <a:rPr lang="en-US" dirty="0"/>
              <a:t>11-26G (part)</a:t>
            </a:r>
          </a:p>
          <a:p>
            <a:pPr marL="0" indent="0">
              <a:buNone/>
            </a:pPr>
            <a:r>
              <a:rPr lang="en-US" dirty="0"/>
              <a:t>11-30 (part)</a:t>
            </a:r>
          </a:p>
          <a:p>
            <a:pPr marL="0" indent="0">
              <a:buNone/>
            </a:pPr>
            <a:r>
              <a:rPr lang="en-US" dirty="0"/>
              <a:t>The total acres included are ~495 +/-</a:t>
            </a:r>
          </a:p>
          <a:p>
            <a:pPr marL="0" indent="0">
              <a:buNone/>
            </a:pPr>
            <a:r>
              <a:rPr lang="en-US" dirty="0"/>
              <a:t>OTG controls 11-21 but has not included this in the proposal.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2EC45-0706-3F48-8567-119FB50B6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825072"/>
            <a:ext cx="5988540" cy="495468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5820DAC-9E48-FBCD-8BE4-04EABBD78F6A}"/>
              </a:ext>
            </a:extLst>
          </p:cNvPr>
          <p:cNvSpPr/>
          <p:nvPr/>
        </p:nvSpPr>
        <p:spPr>
          <a:xfrm>
            <a:off x="3542910" y="3715342"/>
            <a:ext cx="539496" cy="530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6E4150-621F-0459-6F59-9B0BCA7D3A7E}"/>
              </a:ext>
            </a:extLst>
          </p:cNvPr>
          <p:cNvSpPr/>
          <p:nvPr/>
        </p:nvSpPr>
        <p:spPr>
          <a:xfrm>
            <a:off x="5094732" y="2522092"/>
            <a:ext cx="539496" cy="530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76DC4B-E67C-01AC-455C-2A599BA9081E}"/>
              </a:ext>
            </a:extLst>
          </p:cNvPr>
          <p:cNvSpPr/>
          <p:nvPr/>
        </p:nvSpPr>
        <p:spPr>
          <a:xfrm>
            <a:off x="6203424" y="3802990"/>
            <a:ext cx="539496" cy="530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C29819-2937-5155-CF56-625A3A77EDFD}"/>
              </a:ext>
            </a:extLst>
          </p:cNvPr>
          <p:cNvSpPr/>
          <p:nvPr/>
        </p:nvSpPr>
        <p:spPr>
          <a:xfrm>
            <a:off x="5500116" y="5035296"/>
            <a:ext cx="745236" cy="767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B6DC4-22FA-75CA-E965-7B05E7BCE685}"/>
              </a:ext>
            </a:extLst>
          </p:cNvPr>
          <p:cNvSpPr/>
          <p:nvPr/>
        </p:nvSpPr>
        <p:spPr>
          <a:xfrm>
            <a:off x="4824984" y="5260424"/>
            <a:ext cx="539496" cy="530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B78554-4EAF-5FBE-C6BB-B43B0C2A1B29}"/>
              </a:ext>
            </a:extLst>
          </p:cNvPr>
          <p:cNvSpPr/>
          <p:nvPr/>
        </p:nvSpPr>
        <p:spPr>
          <a:xfrm>
            <a:off x="2389632" y="2346960"/>
            <a:ext cx="539496" cy="530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0430B3-3C55-8910-37C5-EB2DE8471292}"/>
              </a:ext>
            </a:extLst>
          </p:cNvPr>
          <p:cNvSpPr/>
          <p:nvPr/>
        </p:nvSpPr>
        <p:spPr>
          <a:xfrm>
            <a:off x="4149852" y="5035296"/>
            <a:ext cx="539496" cy="530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AF926E-DDCD-FC83-1BE5-757744BBC374}"/>
              </a:ext>
            </a:extLst>
          </p:cNvPr>
          <p:cNvSpPr/>
          <p:nvPr/>
        </p:nvSpPr>
        <p:spPr>
          <a:xfrm>
            <a:off x="1024128" y="4160350"/>
            <a:ext cx="539496" cy="612818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C222-D9F5-4CE5-B1EF-4A4AC06B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23654"/>
          </a:xfrm>
        </p:spPr>
        <p:txBody>
          <a:bodyPr/>
          <a:lstStyle/>
          <a:p>
            <a:pPr algn="ctr"/>
            <a:r>
              <a:rPr lang="en-US" dirty="0"/>
              <a:t>Proximity to Adjacent Residences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8C2182-6EFE-C759-334A-1A0C275A2E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7954" y="1838750"/>
            <a:ext cx="5937531" cy="491248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013F1-8D30-8C88-05B9-5DBE5820B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7223" y="2228003"/>
            <a:ext cx="4103585" cy="3633047"/>
          </a:xfrm>
        </p:spPr>
        <p:txBody>
          <a:bodyPr/>
          <a:lstStyle/>
          <a:p>
            <a:r>
              <a:rPr lang="en-US" dirty="0"/>
              <a:t>Adjacent residences shown in yellow circles with approximate distance to main site buildings</a:t>
            </a:r>
          </a:p>
          <a:p>
            <a:r>
              <a:rPr lang="en-US" dirty="0"/>
              <a:t>Allen Road - ~ 1,500 ft</a:t>
            </a:r>
          </a:p>
          <a:p>
            <a:r>
              <a:rPr lang="en-US" dirty="0"/>
              <a:t>Turner (11-23) ~1,350 ft</a:t>
            </a:r>
          </a:p>
          <a:p>
            <a:r>
              <a:rPr lang="en-US" dirty="0"/>
              <a:t>Tyler (11-26F) ~2,100 ft</a:t>
            </a:r>
          </a:p>
          <a:p>
            <a:r>
              <a:rPr lang="en-US" dirty="0"/>
              <a:t>Scott (11-26J) &gt;2,100 ft</a:t>
            </a:r>
          </a:p>
          <a:p>
            <a:r>
              <a:rPr lang="en-US" dirty="0"/>
              <a:t>Fladung – (11-20) ~1,800 ft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F93840-7FEF-DE35-5762-1264CD647E3D}"/>
              </a:ext>
            </a:extLst>
          </p:cNvPr>
          <p:cNvSpPr/>
          <p:nvPr/>
        </p:nvSpPr>
        <p:spPr>
          <a:xfrm>
            <a:off x="817998" y="2228003"/>
            <a:ext cx="539496" cy="53035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F978E7-58FD-AB87-9896-F6CD9EF33B2B}"/>
              </a:ext>
            </a:extLst>
          </p:cNvPr>
          <p:cNvSpPr/>
          <p:nvPr/>
        </p:nvSpPr>
        <p:spPr>
          <a:xfrm>
            <a:off x="5556504" y="1962827"/>
            <a:ext cx="539496" cy="53035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FD711C-1DA7-A8EF-732E-6464EA7BB676}"/>
              </a:ext>
            </a:extLst>
          </p:cNvPr>
          <p:cNvSpPr/>
          <p:nvPr/>
        </p:nvSpPr>
        <p:spPr>
          <a:xfrm>
            <a:off x="6025989" y="2228003"/>
            <a:ext cx="539496" cy="53035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261B68-750D-2993-AB0B-4B6216498745}"/>
              </a:ext>
            </a:extLst>
          </p:cNvPr>
          <p:cNvSpPr/>
          <p:nvPr/>
        </p:nvSpPr>
        <p:spPr>
          <a:xfrm rot="20614047">
            <a:off x="1818735" y="3604502"/>
            <a:ext cx="2698269" cy="11799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area of development</a:t>
            </a:r>
          </a:p>
          <a:p>
            <a:pPr algn="ctr"/>
            <a:r>
              <a:rPr lang="en-US" dirty="0"/>
              <a:t>Data centers located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079C87-3394-9049-1B8B-810F0FC3269D}"/>
              </a:ext>
            </a:extLst>
          </p:cNvPr>
          <p:cNvSpPr/>
          <p:nvPr/>
        </p:nvSpPr>
        <p:spPr>
          <a:xfrm>
            <a:off x="461170" y="5112367"/>
            <a:ext cx="539496" cy="53035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BD13B-9996-3B01-14EA-93EE376EF26D}"/>
              </a:ext>
            </a:extLst>
          </p:cNvPr>
          <p:cNvSpPr/>
          <p:nvPr/>
        </p:nvSpPr>
        <p:spPr>
          <a:xfrm rot="17828236">
            <a:off x="4160432" y="5073842"/>
            <a:ext cx="1132116" cy="6074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Office &amp; Maintenance  yard</a:t>
            </a:r>
          </a:p>
        </p:txBody>
      </p:sp>
    </p:spTree>
    <p:extLst>
      <p:ext uri="{BB962C8B-B14F-4D97-AF65-F5344CB8AC3E}">
        <p14:creationId xmlns:p14="http://schemas.microsoft.com/office/powerpoint/2010/main" val="78566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A0445B-9EAF-A8D0-28CD-44B1E79F6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5915DE1-FB0D-04CF-C579-461E38252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648FCABE-2362-0EF8-2C4A-8234F16E14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1A3008C-142C-F20C-7474-AC6E5D9B1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8952D6-578E-235A-9918-B438CABFC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D3EF7B-CBD4-98E4-85B3-0D8EB464A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70C2D2-6722-FDFF-1B5B-FE8040B7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3CCC75-CC8F-DD00-9AFE-489A5080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Site Readiness Status</a:t>
            </a:r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7897E77B-9DE3-EECE-8AB7-178026138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098824"/>
              </p:ext>
            </p:extLst>
          </p:nvPr>
        </p:nvGraphicFramePr>
        <p:xfrm>
          <a:off x="719571" y="2198254"/>
          <a:ext cx="685424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449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4B7E-F8F3-0B85-9CFB-EF6C5C17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96222"/>
          </a:xfrm>
        </p:spPr>
        <p:txBody>
          <a:bodyPr/>
          <a:lstStyle/>
          <a:p>
            <a:pPr algn="ctr"/>
            <a:r>
              <a:rPr lang="en-US" dirty="0"/>
              <a:t>Site plan and aerial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F68C4-A07B-C0A2-1FB9-04C4D54E0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759" y="1965960"/>
            <a:ext cx="3244050" cy="448055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Phase 1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Main entrance on Otterdam Road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300 MW of Data Center buildings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One 300MW Substation/switchyard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Control Center and Buildings and Grounds yard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Emergency ingress/egress for 911 on Allen Road</a:t>
            </a:r>
          </a:p>
          <a:p>
            <a:r>
              <a:rPr lang="en-US" dirty="0">
                <a:solidFill>
                  <a:srgbClr val="0070C0"/>
                </a:solidFill>
              </a:rPr>
              <a:t>Phase 2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300 MW Data Center Buildings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One 300 MW Substation</a:t>
            </a:r>
          </a:p>
          <a:p>
            <a:pPr lvl="1"/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8DC1AAD-B6FC-93F1-462A-55BC548E66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6096" y="1486599"/>
            <a:ext cx="7014320" cy="53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2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B5DF8-8EA5-552E-B354-33B505BE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Reasons to support this project plan as presented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001B6-D577-4B42-4CD5-B40B7C9AF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Reasons to support this project design on this site:</a:t>
            </a:r>
          </a:p>
          <a:p>
            <a:pPr lvl="1"/>
            <a:r>
              <a:rPr lang="en-US" dirty="0"/>
              <a:t>Property is within the Technology Overlay Distritct ( “TOD”) as approved the Greensville County Board of Supervisors.</a:t>
            </a:r>
          </a:p>
          <a:p>
            <a:pPr lvl="1"/>
            <a:r>
              <a:rPr lang="en-US" dirty="0"/>
              <a:t>Short Parcel (11-25) will be used as primary point of entry via Otterdam Road.</a:t>
            </a:r>
          </a:p>
          <a:p>
            <a:pPr lvl="1"/>
            <a:r>
              <a:rPr lang="en-US" dirty="0"/>
              <a:t>The entire </a:t>
            </a:r>
            <a:r>
              <a:rPr lang="en-US" dirty="0" err="1"/>
              <a:t>Veiliky</a:t>
            </a:r>
            <a:r>
              <a:rPr lang="en-US" dirty="0"/>
              <a:t> parcel (11-24A) is included and is being left as “green space” to shield Allen Road.</a:t>
            </a:r>
          </a:p>
          <a:p>
            <a:pPr lvl="1"/>
            <a:r>
              <a:rPr lang="en-US" dirty="0"/>
              <a:t>OTG incorporated all small parcels contiguous to site to avoid impacts (Mitchell 11-25C&amp;D and Jack-Jones 11-25B)</a:t>
            </a:r>
          </a:p>
          <a:p>
            <a:pPr lvl="1"/>
            <a:r>
              <a:rPr lang="en-US" dirty="0"/>
              <a:t>A minimum 200-foot forested buffer has been incorporated into the site plan to ensure minimal visual impacts.</a:t>
            </a:r>
          </a:p>
          <a:p>
            <a:pPr lvl="1"/>
            <a:r>
              <a:rPr lang="en-US" dirty="0"/>
              <a:t>Project design is sensitive to surrounding residential landowners and will be virtually invisible to them.</a:t>
            </a:r>
          </a:p>
          <a:p>
            <a:pPr lvl="1"/>
            <a:r>
              <a:rPr lang="en-US" dirty="0"/>
              <a:t>Impervious surface expected to be ~40% (186ac out of 495ac) of the total acres, well within the TOD limits.</a:t>
            </a:r>
          </a:p>
          <a:p>
            <a:pPr lvl="1"/>
            <a:r>
              <a:rPr lang="en-US" dirty="0"/>
              <a:t>Property owners “stranded” 250 acres of TOD approved land; avoids impacts to residences on western end of project site.</a:t>
            </a:r>
          </a:p>
        </p:txBody>
      </p:sp>
    </p:spTree>
    <p:extLst>
      <p:ext uri="{BB962C8B-B14F-4D97-AF65-F5344CB8AC3E}">
        <p14:creationId xmlns:p14="http://schemas.microsoft.com/office/powerpoint/2010/main" val="267345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Infrastructure support</a:t>
            </a:r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44846"/>
              </p:ext>
            </p:extLst>
          </p:nvPr>
        </p:nvGraphicFramePr>
        <p:xfrm>
          <a:off x="719571" y="2198254"/>
          <a:ext cx="685424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4F058-89B3-895A-4D79-9AC840973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EBDF-054C-B515-CFFD-CD6F0355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Infrastructure support this project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B925B-F42C-DB7F-B7E2-48CC14B0B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Infrastructure reasons:</a:t>
            </a:r>
          </a:p>
          <a:p>
            <a:pPr lvl="1"/>
            <a:r>
              <a:rPr lang="en-US" dirty="0" err="1"/>
              <a:t>MAMaC</a:t>
            </a:r>
            <a:r>
              <a:rPr lang="en-US" dirty="0"/>
              <a:t> is rumored to be developing Data Centers on its northern lands.  </a:t>
            </a:r>
          </a:p>
          <a:p>
            <a:pPr lvl="1"/>
            <a:r>
              <a:rPr lang="en-US" dirty="0"/>
              <a:t>The cost to develop, upgrade, and deliver the requisite infrastructure (Water, Sewer, Power, Gas, Fiber) is very high.  </a:t>
            </a:r>
          </a:p>
          <a:p>
            <a:pPr lvl="1"/>
            <a:r>
              <a:rPr lang="en-US" dirty="0"/>
              <a:t>Concentrating Data Center development in one area allows for cost share between multiple end users</a:t>
            </a:r>
          </a:p>
          <a:p>
            <a:pPr lvl="1"/>
            <a:r>
              <a:rPr lang="en-US" dirty="0"/>
              <a:t>Multiple end-users de-risks the build out cost to upgrade county owned utilities – not single client reliant.</a:t>
            </a:r>
          </a:p>
          <a:p>
            <a:pPr lvl="1"/>
            <a:r>
              <a:rPr lang="en-US" dirty="0"/>
              <a:t>Multi end-user contracts with Greensville County enable public market offering to finance upgrades to Water &amp; Sewer.</a:t>
            </a:r>
          </a:p>
          <a:p>
            <a:pPr lvl="1"/>
            <a:r>
              <a:rPr lang="en-US" dirty="0"/>
              <a:t>Potential cost savings/sharing for all utility upgrades and service to </a:t>
            </a:r>
            <a:r>
              <a:rPr lang="en-US" dirty="0" err="1"/>
              <a:t>MAMaC</a:t>
            </a:r>
            <a:r>
              <a:rPr lang="en-US" dirty="0"/>
              <a:t> as well.</a:t>
            </a:r>
          </a:p>
        </p:txBody>
      </p:sp>
    </p:spTree>
    <p:extLst>
      <p:ext uri="{BB962C8B-B14F-4D97-AF65-F5344CB8AC3E}">
        <p14:creationId xmlns:p14="http://schemas.microsoft.com/office/powerpoint/2010/main" val="33671060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08D75CB0-AD9B-4834-8559-901094BB0AB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92209EB-3212-4116-B574-D1F56C7C4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2D3C2F-55A5-48C0-9D5A-95C7FF0389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91575F-4C21-47C4-8D13-EB9BE66B536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design</Template>
  <TotalTime>202</TotalTime>
  <Words>854</Words>
  <Application>Microsoft Office PowerPoint</Application>
  <PresentationFormat>Widescreen</PresentationFormat>
  <Paragraphs>84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Calibri</vt:lpstr>
      <vt:lpstr>Gill Sans MT</vt:lpstr>
      <vt:lpstr>Segoe UI Emoji</vt:lpstr>
      <vt:lpstr>Symbol</vt:lpstr>
      <vt:lpstr>Wingdings 2</vt:lpstr>
      <vt:lpstr>Custom</vt:lpstr>
      <vt:lpstr>Otterdam Technology Group L.L.C.</vt:lpstr>
      <vt:lpstr>Site plan and overview Topographical View</vt:lpstr>
      <vt:lpstr>Basic Site Overview and parcel listing</vt:lpstr>
      <vt:lpstr>Proximity to Adjacent Residences</vt:lpstr>
      <vt:lpstr>Site Readiness Status</vt:lpstr>
      <vt:lpstr>Site plan and aerial overview</vt:lpstr>
      <vt:lpstr>Reasons to support this project plan as presented</vt:lpstr>
      <vt:lpstr>Infrastructure support</vt:lpstr>
      <vt:lpstr>Infrastructure support this project plan</vt:lpstr>
      <vt:lpstr>High level summary of economic impacts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Jamie Craig</dc:creator>
  <cp:lastModifiedBy>Jamie Craig</cp:lastModifiedBy>
  <cp:revision>1</cp:revision>
  <dcterms:created xsi:type="dcterms:W3CDTF">2025-10-05T14:48:17Z</dcterms:created>
  <dcterms:modified xsi:type="dcterms:W3CDTF">2025-10-05T18:15:45Z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